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renee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5fb3ad637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5fb3ad637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5e86f3b31a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5e86f3b31a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5e86f3b31a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5e86f3b31a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5ffc92083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5ffc92083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e86f3b31a_2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5e86f3b31a_2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5e86f3b31a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5e86f3b31a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5ffc92083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5ffc92083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peyton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5fb3ad637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5fb3ad637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peyton</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5e86f3b31a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5e86f3b31a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5e86f3b31a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5e86f3b31a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5fb3ad637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5fb3ad637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Renee</a:t>
            </a:r>
            <a:endParaRPr/>
          </a:p>
          <a:p>
            <a:pPr indent="0" lvl="0" marL="0" rtl="0" algn="l">
              <a:spcBef>
                <a:spcPts val="0"/>
              </a:spcBef>
              <a:spcAft>
                <a:spcPts val="0"/>
              </a:spcAft>
              <a:buNone/>
            </a:pPr>
            <a:r>
              <a:rPr lang="en"/>
              <a:t>Why SB: </a:t>
            </a:r>
            <a:r>
              <a:rPr lang="en" sz="1200">
                <a:solidFill>
                  <a:schemeClr val="dk1"/>
                </a:solidFill>
              </a:rPr>
              <a:t>High permeability pathways, such as fault zones, enable hydrothermal fluids to travel to the surface from depth at elevated temperatures, driving a cycle of warming and cooling that supplies geothermal springs. Shear zones also contribute to the small-scale seismicity.</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Why Steamboat Springs? Hydrothermal pathways and minor seismicity</a:t>
            </a:r>
            <a:endParaRPr sz="12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5fbe26a0a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5fbe26a0a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Renee</a:t>
            </a:r>
            <a:endParaRPr/>
          </a:p>
          <a:p>
            <a:pPr indent="0" lvl="0" marL="0" rtl="0" algn="l">
              <a:spcBef>
                <a:spcPts val="0"/>
              </a:spcBef>
              <a:spcAft>
                <a:spcPts val="0"/>
              </a:spcAft>
              <a:buNone/>
            </a:pPr>
            <a:r>
              <a:rPr lang="en"/>
              <a:t>The 3D model integrates seismic reflection lines along CR 33A, 42, 43, 44, 45, showing layered subsurface reflectors.</a:t>
            </a:r>
            <a:endParaRPr/>
          </a:p>
          <a:p>
            <a:pPr indent="0" lvl="0" marL="0" rtl="0" algn="l">
              <a:spcBef>
                <a:spcPts val="0"/>
              </a:spcBef>
              <a:spcAft>
                <a:spcPts val="0"/>
              </a:spcAft>
              <a:buNone/>
            </a:pPr>
            <a:r>
              <a:rPr lang="en"/>
              <a:t>The curvature and layering pattern supports the interpretation of a regional shear zone, with possible elastic deformation.</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5fb3ad637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5fb3ad637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Kadidia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highlight>
                  <a:schemeClr val="accent4"/>
                </a:highlight>
              </a:rPr>
              <a:t>the importance of our research beyond the area it happens in. </a:t>
            </a:r>
            <a:endParaRPr>
              <a:highlight>
                <a:schemeClr val="accent4"/>
              </a:highlight>
            </a:endParaRPr>
          </a:p>
          <a:p>
            <a:pPr indent="0" lvl="0" marL="0" rtl="0" algn="l">
              <a:spcBef>
                <a:spcPts val="0"/>
              </a:spcBef>
              <a:spcAft>
                <a:spcPts val="0"/>
              </a:spcAft>
              <a:buNone/>
            </a:pPr>
            <a:r>
              <a:t/>
            </a:r>
            <a:endParaRPr>
              <a:highlight>
                <a:schemeClr val="accent4"/>
              </a:highlight>
            </a:endParaRPr>
          </a:p>
          <a:p>
            <a:pPr indent="0" lvl="0" marL="0" rtl="0" algn="l">
              <a:spcBef>
                <a:spcPts val="0"/>
              </a:spcBef>
              <a:spcAft>
                <a:spcPts val="0"/>
              </a:spcAft>
              <a:buNone/>
            </a:pPr>
            <a:r>
              <a:rPr lang="en">
                <a:highlight>
                  <a:schemeClr val="accent4"/>
                </a:highlight>
              </a:rPr>
              <a:t> It greatly affects our view of earthquakes, basins and deformations of the crust in the west</a:t>
            </a:r>
            <a:endParaRPr>
              <a:highlight>
                <a:schemeClr val="accent4"/>
              </a:highlight>
            </a:endParaRPr>
          </a:p>
          <a:p>
            <a:pPr indent="0" lvl="0" marL="0" rtl="0" algn="l">
              <a:spcBef>
                <a:spcPts val="0"/>
              </a:spcBef>
              <a:spcAft>
                <a:spcPts val="0"/>
              </a:spcAft>
              <a:buNone/>
            </a:pPr>
            <a:r>
              <a:t/>
            </a:r>
            <a:endParaRPr/>
          </a:p>
          <a:p>
            <a:pPr indent="0" lvl="0" marL="0" rtl="0" algn="l">
              <a:spcBef>
                <a:spcPts val="0"/>
              </a:spcBef>
              <a:spcAft>
                <a:spcPts val="0"/>
              </a:spcAft>
              <a:buNone/>
            </a:pPr>
            <a:r>
              <a:rPr lang="en"/>
              <a:t>.</a:t>
            </a:r>
            <a:r>
              <a:rPr lang="en"/>
              <a:t> It can also direct the search for new resources and the evaluation of risks in areas with complicated geological structures.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WE FOUND THE SHEAR=ZONE AND THIS ISN'T  JUST STEAMBOAT BUT THE WHOLE CONTENTINATA AND WHERE FAULT ARE DEVELOPING AND HOW WE CAN MITIGATE IT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5ffc92083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5ffc92083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t>
            </a:r>
            <a:r>
              <a:rPr lang="en"/>
              <a:t>adidia </a:t>
            </a:r>
            <a:endParaRPr/>
          </a:p>
          <a:p>
            <a:pPr indent="0" lvl="0" marL="0" rtl="0" algn="l">
              <a:spcBef>
                <a:spcPts val="0"/>
              </a:spcBef>
              <a:spcAft>
                <a:spcPts val="0"/>
              </a:spcAft>
              <a:buNone/>
            </a:pPr>
            <a:r>
              <a:rPr lang="en"/>
              <a:t>Concluding, using seismic imaging has shown that ancient crustal structures such as Precambrian shear zones, can be pushed back into activity by modern tectonic pressure. As a result, it emphasizes that the hidden structures join in continuing to shape the world’s topography and fault activity. Our following plan is to push the seismic survey even further east. Through this, we can better understand the effects of the shear zone on groundwater and the wider geology of the area near Steamboat Springs which is revealing for both science and local management of resources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5fbe26a0a3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5fbe26a0a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julia</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35fbe26a0a3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35fbe26a0a3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5ff9226b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5ff9226b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renee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5fb3ad637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b3ad637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Kadidia </a:t>
            </a:r>
            <a:endParaRPr/>
          </a:p>
          <a:p>
            <a:pPr indent="0" lvl="0" marL="0" rtl="0" algn="l">
              <a:spcBef>
                <a:spcPts val="0"/>
              </a:spcBef>
              <a:spcAft>
                <a:spcPts val="0"/>
              </a:spcAft>
              <a:buNone/>
            </a:pPr>
            <a:r>
              <a:rPr lang="en"/>
              <a:t>Hello everyone. We studied the Quarry Mountain Foothills in northwestern Colorado, as is indicated by the red box, as reflected in Figure 1.</a:t>
            </a:r>
            <a:endParaRPr/>
          </a:p>
          <a:p>
            <a:pPr indent="0" lvl="0" marL="0" rtl="0" algn="l">
              <a:spcBef>
                <a:spcPts val="0"/>
              </a:spcBef>
              <a:spcAft>
                <a:spcPts val="0"/>
              </a:spcAft>
              <a:buNone/>
            </a:pPr>
            <a:r>
              <a:rPr lang="en"/>
              <a:t> area has many types of land and complex underground layers so it is best for seismic studies. 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 Figure 2, you can see the whole survey area with the key lines shown such as CR 43 and CR 45.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5fb3ad637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5fb3ad637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kadidia</a:t>
            </a:r>
            <a:endParaRPr/>
          </a:p>
          <a:p>
            <a:pPr indent="0" lvl="0" marL="0" rtl="0" algn="l">
              <a:spcBef>
                <a:spcPts val="0"/>
              </a:spcBef>
              <a:spcAft>
                <a:spcPts val="0"/>
              </a:spcAft>
              <a:buNone/>
            </a:pPr>
            <a:r>
              <a:rPr lang="en"/>
              <a:t>Image</a:t>
            </a:r>
            <a:r>
              <a:rPr lang="en"/>
              <a:t> of geologic map in the area</a:t>
            </a:r>
            <a:endParaRPr/>
          </a:p>
          <a:p>
            <a:pPr indent="0" lvl="0" marL="0" rtl="0" algn="l">
              <a:spcBef>
                <a:spcPts val="0"/>
              </a:spcBef>
              <a:spcAft>
                <a:spcPts val="0"/>
              </a:spcAft>
              <a:buNone/>
            </a:pPr>
            <a:r>
              <a:rPr lang="en"/>
              <a:t>. Precambrian crystalline basement rocks and shear zones are what provide the foundation of this part oF STEAMBOAT SPRINGS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Each layer in these strata marks a big change in the region’s environment and is heavily determined by regional faults. MORRISON FOMATIONS, BROWNS FROMATIONS AND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interested in shear zones, key areas where a lot of movement and strain occur, </a:t>
            </a:r>
            <a:r>
              <a:rPr lang="en">
                <a:highlight>
                  <a:srgbClr val="FFFF00"/>
                </a:highlight>
              </a:rPr>
              <a:t>because they guide how faults form, fluids flow and tectonic activity happens in these regions. Therefore, seismic reflection imaging works well in this area.</a:t>
            </a:r>
            <a:endParaRPr>
              <a:highlight>
                <a:srgbClr val="FFFF00"/>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5fb3ad637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5fb3ad637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Kadidia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can see in this slide the seismic lines CR 33A, 42, 43, 44 and 45 superimposed on a geologic map for the area of Steamboat Springs.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DIFFERENT  sedimentary formations </a:t>
            </a:r>
            <a:endParaRPr/>
          </a:p>
          <a:p>
            <a:pPr indent="0" lvl="0" marL="0" rtl="0" algn="l">
              <a:spcBef>
                <a:spcPts val="0"/>
              </a:spcBef>
              <a:spcAft>
                <a:spcPts val="0"/>
              </a:spcAft>
              <a:buNone/>
            </a:pPr>
            <a:r>
              <a:rPr lang="en"/>
              <a:t>THERE ARE VARABLE GEOGLY ALL OVER STEAMBAOTS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5ffc92083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5ffc92083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renee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5fbe26a0a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5fbe26a0a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peyton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ff9226b6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5ff9226b6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peyton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2"/>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2" name="Google Shape;112;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13" name="Google Shape;113;p23"/>
          <p:cNvSpPr txBox="1"/>
          <p:nvPr/>
        </p:nvSpPr>
        <p:spPr>
          <a:xfrm>
            <a:off x="8156200" y="972900"/>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14" name="Google Shape;114;p23"/>
          <p:cNvSpPr txBox="1"/>
          <p:nvPr/>
        </p:nvSpPr>
        <p:spPr>
          <a:xfrm>
            <a:off x="475675" y="972900"/>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15" name="Google Shape;115;p2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21" name="Google Shape;12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22" name="Google Shape;122;p24"/>
          <p:cNvSpPr txBox="1"/>
          <p:nvPr/>
        </p:nvSpPr>
        <p:spPr>
          <a:xfrm>
            <a:off x="386025" y="101772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23" name="Google Shape;123;p24"/>
          <p:cNvSpPr txBox="1"/>
          <p:nvPr/>
        </p:nvSpPr>
        <p:spPr>
          <a:xfrm>
            <a:off x="8010525" y="101772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24" name="Google Shape;124;p2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nvSpPr>
        <p:spPr>
          <a:xfrm>
            <a:off x="184300" y="92807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30" name="Google Shape;130;p25"/>
          <p:cNvSpPr txBox="1"/>
          <p:nvPr/>
        </p:nvSpPr>
        <p:spPr>
          <a:xfrm>
            <a:off x="8145000" y="92807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31" name="Google Shape;131;p25"/>
          <p:cNvPicPr preferRelativeResize="0"/>
          <p:nvPr/>
        </p:nvPicPr>
        <p:blipFill>
          <a:blip r:embed="rId3">
            <a:alphaModFix/>
          </a:blip>
          <a:stretch>
            <a:fillRect/>
          </a:stretch>
        </p:blipFill>
        <p:spPr>
          <a:xfrm>
            <a:off x="0" y="0"/>
            <a:ext cx="9144014"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8" name="Google Shape;138;p26"/>
          <p:cNvSpPr txBox="1"/>
          <p:nvPr/>
        </p:nvSpPr>
        <p:spPr>
          <a:xfrm>
            <a:off x="8118075" y="115247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39" name="Google Shape;139;p26"/>
          <p:cNvSpPr txBox="1"/>
          <p:nvPr/>
        </p:nvSpPr>
        <p:spPr>
          <a:xfrm>
            <a:off x="583225" y="115247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40" name="Google Shape;140;p2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46" name="Google Shape;146;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47" name="Google Shape;147;p27"/>
          <p:cNvSpPr txBox="1"/>
          <p:nvPr/>
        </p:nvSpPr>
        <p:spPr>
          <a:xfrm>
            <a:off x="8230125" y="93927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48" name="Google Shape;148;p27"/>
          <p:cNvSpPr txBox="1"/>
          <p:nvPr/>
        </p:nvSpPr>
        <p:spPr>
          <a:xfrm>
            <a:off x="527200" y="101772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49" name="Google Shape;149;p2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nvSpPr>
        <p:spPr>
          <a:xfrm>
            <a:off x="8286150" y="102892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sp>
        <p:nvSpPr>
          <p:cNvPr id="155" name="Google Shape;155;p28"/>
          <p:cNvSpPr txBox="1"/>
          <p:nvPr/>
        </p:nvSpPr>
        <p:spPr>
          <a:xfrm>
            <a:off x="325500" y="1074025"/>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100">
                <a:solidFill>
                  <a:schemeClr val="dk1"/>
                </a:solidFill>
              </a:rPr>
              <a:t>A</a:t>
            </a:r>
            <a:endParaRPr b="1" sz="1100">
              <a:solidFill>
                <a:schemeClr val="dk1"/>
              </a:solidFill>
            </a:endParaRPr>
          </a:p>
        </p:txBody>
      </p:sp>
      <p:pic>
        <p:nvPicPr>
          <p:cNvPr id="156" name="Google Shape;156;p28"/>
          <p:cNvPicPr preferRelativeResize="0"/>
          <p:nvPr/>
        </p:nvPicPr>
        <p:blipFill>
          <a:blip r:embed="rId3">
            <a:alphaModFix/>
          </a:blip>
          <a:stretch>
            <a:fillRect/>
          </a:stretch>
        </p:blipFill>
        <p:spPr>
          <a:xfrm>
            <a:off x="0" y="0"/>
            <a:ext cx="9144005"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9"/>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67" name="Google Shape;16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8" name="Google Shape;168;p3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74" name="Google Shape;174;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5" name="Google Shape;175;p3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nvSpPr>
        <p:spPr>
          <a:xfrm>
            <a:off x="591525" y="5550150"/>
            <a:ext cx="8340900" cy="385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This study aims to use seismic reflection data to image the subsurface structure of the Quarry Mountain Foothills, providing insights into geological formations and fault mechanics.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Steamboat Springs, Colorado is known for its geothermal activity and rich geologic history.</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pic>
        <p:nvPicPr>
          <p:cNvPr id="60" name="Google Shape;60;p14"/>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ph idx="1" type="body"/>
          </p:nvPr>
        </p:nvSpPr>
        <p:spPr>
          <a:xfrm>
            <a:off x="311700" y="1152475"/>
            <a:ext cx="8425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t/>
            </a:r>
            <a:endParaRPr/>
          </a:p>
        </p:txBody>
      </p:sp>
      <p:pic>
        <p:nvPicPr>
          <p:cNvPr id="181" name="Google Shape;181;p3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idx="1" type="body"/>
          </p:nvPr>
        </p:nvSpPr>
        <p:spPr>
          <a:xfrm>
            <a:off x="311700" y="11119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187" name="Google Shape;187;p3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4"/>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5"/>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3" name="Google Shape;203;p36"/>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9395125" y="3615475"/>
            <a:ext cx="4032900" cy="22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2"/>
                </a:solidFill>
              </a:rPr>
              <a:t>Source: </a:t>
            </a:r>
            <a:r>
              <a:rPr lang="en" sz="900">
                <a:solidFill>
                  <a:schemeClr val="dk2"/>
                </a:solidFill>
              </a:rPr>
              <a:t>http://www.maphill.com/united-states/colorado/maps/satellite-map/</a:t>
            </a:r>
            <a:r>
              <a:rPr lang="en" sz="900">
                <a:solidFill>
                  <a:schemeClr val="dk2"/>
                </a:solidFill>
              </a:rPr>
              <a:t> </a:t>
            </a:r>
            <a:endParaRPr sz="900">
              <a:solidFill>
                <a:schemeClr val="dk2"/>
              </a:solidFill>
            </a:endParaRPr>
          </a:p>
        </p:txBody>
      </p:sp>
      <p:pic>
        <p:nvPicPr>
          <p:cNvPr id="71" name="Google Shape;71;p16"/>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7"/>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8"/>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9"/>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20"/>
          <p:cNvPicPr preferRelativeResize="0"/>
          <p:nvPr/>
        </p:nvPicPr>
        <p:blipFill>
          <a:blip r:embed="rId3">
            <a:alphaModFix/>
          </a:blip>
          <a:stretch>
            <a:fillRect/>
          </a:stretch>
        </p:blipFill>
        <p:spPr>
          <a:xfrm>
            <a:off x="0" y="0"/>
            <a:ext cx="914399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1"/>
          <p:cNvSpPr txBox="1"/>
          <p:nvPr/>
        </p:nvSpPr>
        <p:spPr>
          <a:xfrm>
            <a:off x="3330950" y="3982575"/>
            <a:ext cx="4842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9900"/>
                </a:solidFill>
              </a:rPr>
              <a:t>E</a:t>
            </a:r>
            <a:endParaRPr sz="1100">
              <a:solidFill>
                <a:srgbClr val="FF9900"/>
              </a:solidFill>
            </a:endParaRPr>
          </a:p>
        </p:txBody>
      </p:sp>
      <p:sp>
        <p:nvSpPr>
          <p:cNvPr id="97" name="Google Shape;97;p21"/>
          <p:cNvSpPr txBox="1"/>
          <p:nvPr/>
        </p:nvSpPr>
        <p:spPr>
          <a:xfrm>
            <a:off x="1141325" y="3573600"/>
            <a:ext cx="3630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9900"/>
                </a:solidFill>
              </a:rPr>
              <a:t>W</a:t>
            </a:r>
            <a:endParaRPr sz="1100">
              <a:solidFill>
                <a:srgbClr val="FF9900"/>
              </a:solidFill>
            </a:endParaRPr>
          </a:p>
        </p:txBody>
      </p:sp>
      <p:sp>
        <p:nvSpPr>
          <p:cNvPr id="98" name="Google Shape;98;p21"/>
          <p:cNvSpPr txBox="1"/>
          <p:nvPr/>
        </p:nvSpPr>
        <p:spPr>
          <a:xfrm>
            <a:off x="3550600" y="3674475"/>
            <a:ext cx="4842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SE</a:t>
            </a:r>
            <a:endParaRPr sz="1100">
              <a:solidFill>
                <a:schemeClr val="lt1"/>
              </a:solidFill>
            </a:endParaRPr>
          </a:p>
        </p:txBody>
      </p:sp>
      <p:sp>
        <p:nvSpPr>
          <p:cNvPr id="99" name="Google Shape;99;p21"/>
          <p:cNvSpPr txBox="1"/>
          <p:nvPr/>
        </p:nvSpPr>
        <p:spPr>
          <a:xfrm>
            <a:off x="2537550" y="1642775"/>
            <a:ext cx="484200" cy="30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rPr>
              <a:t>NW</a:t>
            </a:r>
            <a:endParaRPr sz="1100">
              <a:solidFill>
                <a:schemeClr val="lt1"/>
              </a:solidFill>
            </a:endParaRPr>
          </a:p>
        </p:txBody>
      </p:sp>
      <p:pic>
        <p:nvPicPr>
          <p:cNvPr id="100" name="Google Shape;100;p21"/>
          <p:cNvPicPr preferRelativeResize="0"/>
          <p:nvPr/>
        </p:nvPicPr>
        <p:blipFill>
          <a:blip r:embed="rId3">
            <a:alphaModFix/>
          </a:blip>
          <a:stretch>
            <a:fillRect/>
          </a:stretch>
        </p:blipFill>
        <p:spPr>
          <a:xfrm>
            <a:off x="0" y="0"/>
            <a:ext cx="9143976" cy="5143500"/>
          </a:xfrm>
          <a:prstGeom prst="rect">
            <a:avLst/>
          </a:prstGeom>
          <a:noFill/>
          <a:ln>
            <a:noFill/>
          </a:ln>
        </p:spPr>
      </p:pic>
      <p:pic>
        <p:nvPicPr>
          <p:cNvPr id="101" name="Google Shape;101;p21"/>
          <p:cNvPicPr preferRelativeResize="0"/>
          <p:nvPr/>
        </p:nvPicPr>
        <p:blipFill>
          <a:blip r:embed="rId4">
            <a:alphaModFix/>
          </a:blip>
          <a:stretch>
            <a:fillRect/>
          </a:stretch>
        </p:blipFill>
        <p:spPr>
          <a:xfrm>
            <a:off x="5458375" y="4516450"/>
            <a:ext cx="646600" cy="1003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